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74" r:id="rId6"/>
    <p:sldId id="260" r:id="rId7"/>
    <p:sldId id="261" r:id="rId8"/>
    <p:sldId id="263" r:id="rId9"/>
    <p:sldId id="264" r:id="rId10"/>
    <p:sldId id="27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6EAE-61F4-4E2A-B793-F6410A4592F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635B-6FA4-45AC-B76C-B0652E8C3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/>
          <a:lstStyle/>
          <a:p>
            <a:r>
              <a:rPr lang="ru-RU" dirty="0" smtClean="0"/>
              <a:t>«Педагогические классы»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2071702"/>
          </a:xfrm>
        </p:spPr>
        <p:txBody>
          <a:bodyPr/>
          <a:lstStyle/>
          <a:p>
            <a:r>
              <a:rPr lang="ru-RU" dirty="0" smtClean="0"/>
              <a:t>Проект совместной деятельности </a:t>
            </a:r>
            <a:r>
              <a:rPr lang="ru-RU" dirty="0"/>
              <a:t>М</a:t>
            </a:r>
            <a:r>
              <a:rPr lang="ru-RU" dirty="0" smtClean="0"/>
              <a:t>инобразования ЧР,ЧГПУ,ИРО,ОО ЧР. 2022-2023гг.</a:t>
            </a:r>
            <a:endParaRPr lang="ru-RU" dirty="0"/>
          </a:p>
        </p:txBody>
      </p:sp>
      <p:pic>
        <p:nvPicPr>
          <p:cNvPr id="18438" name="Picture 6" descr="https://downloader.disk.yandex.ru/preview/49fcebff17909c97d901968e385580ba213f26b6506ef4d1074fd00c66df0b4e/63080bfe/IMewe_Iy9YqnF__MfnGwlr0wQQFk139WWeYf_kZy3qukKihLHx1kZ_ONwxcCcYI2VVxLfb0VPlFXcULJDvDZsw%3D%3D?uid=0&amp;filename=DSC02129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857752" cy="3357586"/>
          </a:xfrm>
          <a:prstGeom prst="rect">
            <a:avLst/>
          </a:prstGeom>
          <a:noFill/>
        </p:spPr>
      </p:pic>
      <p:pic>
        <p:nvPicPr>
          <p:cNvPr id="18440" name="Picture 8" descr="https://downloader.disk.yandex.ru/preview/e592caed3263e2bc3ec12b03522e591829eefbd319512de206a017197a57cc47/63080c95/2x33n6sBShdtb0QQFldntOHmWhttj86JL__4MoTDpigDmKBcn_VLgEUiA6PPs21xPKXuaSmz1i_A1t_akmmLQw%3D%3D?uid=0&amp;filename=DSC08989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471490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25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Программы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3286116" cy="71437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рабочая программа учебного предмета.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«Основы педагогики»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реализации - 2 года предмета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программа внеурочной деятельности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«Профессия - учитель»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реализации - 2 год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(формы) реализации внеурочной деятельности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1. Олимпиада по педагогике и психологии для обучающихся психолого-педагогических классов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3. Примерный сценарий образовательного мероприятия для обучающихся психолого-педагогических классов «Школа будущего педагога»</a:t>
            </a:r>
            <a:endParaRPr lang="ru-RU" dirty="0"/>
          </a:p>
        </p:txBody>
      </p:sp>
      <p:pic>
        <p:nvPicPr>
          <p:cNvPr id="31746" name="Picture 2" descr="https://downloader.disk.yandex.ru/preview/82e8a3db5f0ff84e8e62d5a26ce020d975e2cbc51cc2f64ca2927d4f17da7543/6307f9d2/-8ILcXD8aNictJ7eaWty5wryMYFMPZvscduDBfSTkbC_btiA2oNYHXr3AWkjKVj-ELPWhPHkeNjlDUPGWiDRcg%3D%3D?uid=0&amp;filename=DSC04526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"/>
            <a:ext cx="5857884" cy="3571876"/>
          </a:xfrm>
          <a:prstGeom prst="rect">
            <a:avLst/>
          </a:prstGeom>
          <a:noFill/>
        </p:spPr>
      </p:pic>
      <p:pic>
        <p:nvPicPr>
          <p:cNvPr id="31748" name="Picture 4" descr="https://downloader.disk.yandex.ru/preview/1e4c4a6ee4e7fa6f032d7a85129f83ff257d6ca3f2ccf498cf79a44253d5af16/6307f9d2/cdIA-o-8-4owkx4MG-XsPW3rjF5LyGRIGSUBNvtWr-ADVhvZIgF8eGhc3EIAnUVC8Yo7YD9vygHEenKSCrDYdQ%3D%3D?uid=0&amp;filename=DSC06860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357562"/>
            <a:ext cx="5929322" cy="350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Образцы локальных актов.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3898776" cy="6072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ПОЛОЖЕНИЕ о профильном психолого-педагогическом классе</a:t>
            </a:r>
          </a:p>
          <a:p>
            <a:pPr>
              <a:buNone/>
            </a:pPr>
            <a:r>
              <a:rPr lang="ru-RU" dirty="0" smtClean="0"/>
              <a:t>ПОЛОЖЕНИЕ о сетевой </a:t>
            </a:r>
            <a:r>
              <a:rPr lang="ru-RU" dirty="0" smtClean="0"/>
              <a:t>форме </a:t>
            </a:r>
            <a:r>
              <a:rPr lang="ru-RU" dirty="0" smtClean="0"/>
              <a:t>реализации образовательной программы психолого-педагогического класса</a:t>
            </a:r>
          </a:p>
          <a:p>
            <a:pPr>
              <a:buNone/>
            </a:pPr>
            <a:r>
              <a:rPr lang="ru-RU" dirty="0" smtClean="0"/>
              <a:t>ПОЛОЖЕНИЕ об индивидуальном отборе в профильные психолого-педагогические классы.......</a:t>
            </a:r>
          </a:p>
          <a:p>
            <a:pPr>
              <a:buNone/>
            </a:pPr>
            <a:r>
              <a:rPr lang="ru-RU" dirty="0" smtClean="0"/>
              <a:t>ПОЛОЖЕНИЕ о порядке зачета результатов освоения </a:t>
            </a:r>
            <a:r>
              <a:rPr lang="ru-RU" dirty="0" smtClean="0"/>
              <a:t>обучающимися </a:t>
            </a:r>
            <a:r>
              <a:rPr lang="ru-RU" dirty="0" smtClean="0"/>
              <a:t>сетевой образовательной программы внеурочной деятельности в профильном психолого-педагогическом классе</a:t>
            </a:r>
            <a:endParaRPr lang="ru-RU" dirty="0"/>
          </a:p>
        </p:txBody>
      </p:sp>
      <p:pic>
        <p:nvPicPr>
          <p:cNvPr id="8194" name="Picture 2" descr="https://downloader.disk.yandex.ru/preview/f85e847c3cb38ce8e583fde7e69643d70abbd44cae7c061c6516cbfb60759609/630806ee/vDdtclxsVL6p5s6_T50lFgI86X6UOK0oNvAGqcGHQZgU2GhmyA1acwtekqMWaNRV-WOwA8vdVcHocF_2ggIhKg%3D%3D?uid=0&amp;filename=DSC06211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714876" cy="2500306"/>
          </a:xfrm>
          <a:prstGeom prst="rect">
            <a:avLst/>
          </a:prstGeom>
          <a:noFill/>
        </p:spPr>
      </p:pic>
      <p:pic>
        <p:nvPicPr>
          <p:cNvPr id="8196" name="Picture 4" descr="https://downloader.disk.yandex.ru/preview/7bc622b0ee2d9aa3d3a88d3ddfe84aa55b3258a52f3857eeda4577b9cf7b69e6/630806ee/edu9cwycfsgTHpJ_-p_gHST2AiaKNSVhfB7f3FbeFOc3fPCzBMfXd28KXsytgr5juRaIjhieluXvPwTSFiUNlw%3D%3D?uid=0&amp;filename=DSC06286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5024"/>
            <a:ext cx="4031308" cy="251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12"/>
            <a:ext cx="528637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https://downloader.disk.yandex.ru/preview/f068d5de4f3dab6f89958013856467a41611c62f51a0131e176e63ba9d289122/630806ed/kz-tyFuh79bJ6agDZjfjKJWA7zHpjSDQCBBndcOML9db0wQBIafd1vAl1-TX39AxovWh2Ao535rNM2yLMVGxYg%3D%3D?uid=0&amp;filename=DSC03027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9040"/>
            <a:ext cx="4104603" cy="2632950"/>
          </a:xfrm>
          <a:prstGeom prst="rect">
            <a:avLst/>
          </a:prstGeom>
          <a:noFill/>
        </p:spPr>
      </p:pic>
      <p:pic>
        <p:nvPicPr>
          <p:cNvPr id="7174" name="Picture 6" descr="https://downloader.disk.yandex.ru/preview/6a28efffee50f963bc4b897f1217b1489b15363ece7c858d44c90313b264b9ae/630806ee/JnQJQZ-LV-iTCNm775T5jOOUW0tVv3HwMZsULd9-tMAWYQPU-XcSBqtGYO_D7nyK7mLoZSEe5YqZGjheWFiktg%3D%3D?uid=0&amp;filename=DSC06076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376784" cy="305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/>
              <a:t>Критерии и </a:t>
            </a:r>
            <a:r>
              <a:rPr lang="ru-RU" sz="2700" b="1" dirty="0" smtClean="0"/>
              <a:t>показатели качества </a:t>
            </a:r>
            <a:r>
              <a:rPr lang="ru-RU" sz="2700" b="1" dirty="0"/>
              <a:t>и функционирования педагогических классов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2508" t="2530" r="11740"/>
          <a:stretch/>
        </p:blipFill>
        <p:spPr bwMode="auto">
          <a:xfrm>
            <a:off x="448478" y="1268760"/>
            <a:ext cx="32403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s://downloader.disk.yandex.ru/preview/099b6044b76cbd6b19bb31e473143b5ff29b5a93fa421751e070cfa77c3c1534/630807ea/rqpcqvflIHL7lSNduSCQkHhwdsF9WncJmofipKegARtDmxeN6tZIZdvdDdjZ8KWFd5Pjv8ksnm9zguD0Y1Cu6w%3D%3D?uid=0&amp;filename=3A2A8402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988" y="1196752"/>
            <a:ext cx="4314780" cy="2390636"/>
          </a:xfrm>
          <a:prstGeom prst="rect">
            <a:avLst/>
          </a:prstGeom>
          <a:noFill/>
        </p:spPr>
      </p:pic>
      <p:pic>
        <p:nvPicPr>
          <p:cNvPr id="5126" name="Picture 6" descr="https://downloader.disk.yandex.ru/preview/f04159eb7401675eaefd6efe7eba55b7ba4c579f265cd0d6047e336f3b2e939d/630807ea/LycEjYVWLPYUB0PbNbx76powwfBYzjOJcBKzz6jYCJ7Zazv33e7ebyKdf8mGz_dU6MkXCRfXWe4HGGW9T-bFAQ%3D%3D?uid=0&amp;filename=3A2A0656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510" y="3933056"/>
            <a:ext cx="4739626" cy="2561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Новые Образовательные организации ,включенные в проект.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3043230" cy="52689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Гимназия №5 г.Грозный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СОШ№67 г.Грозный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«Гимназия №7» г.Грозный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Нова»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с.Мескер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юрт.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«Побединская»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с.Побединское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г.Аргун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ownloader.disk.yandex.ru/preview/3494d2f2e79bf62cedbcab8e38d7a4a7c753128163422ac71218c387e8ac3eb2/630806ed/56wXALHmqsU1l4I9ng9KK2ecR-aCfJYneQbJDxRTL2OqhUqHIw9nUrxJuTCloZPd-7SugoEdcKZ7YH8vUgrR1Q%3D%3D?uid=0&amp;filename=DSC03019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1124744"/>
            <a:ext cx="4756576" cy="336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формируем педагогический класс?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3043230" cy="53403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1.Весь класс становится педагогическим классом.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Путем проведения мотивирующего анкетирования определяем желающих в параллели . Из всех классов параллели формируем педагогический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ownloader.disk.yandex.ru/preview/58711bb99287e6b64232d92781f918f7a637359f80041e134ffd09e62b73961b/63080c95/KrBv37erc4AcK3FUhO1IMp0QSXLxv2mIyvOfL1mZYi3ovV_BCUNksvSS78KZ9m7sEBp1lUiWbi6tJ7meEnQzoA%3D%3D?uid=0&amp;filename=DSC08945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480"/>
            <a:ext cx="5643570" cy="3000396"/>
          </a:xfrm>
          <a:prstGeom prst="rect">
            <a:avLst/>
          </a:prstGeom>
          <a:noFill/>
        </p:spPr>
      </p:pic>
      <p:pic>
        <p:nvPicPr>
          <p:cNvPr id="3076" name="Picture 4" descr="https://downloader.disk.yandex.ru/preview/a6e9e0725aeafaaa220e91197a9da5179429aaa3a80c8fe9115e63fbb4b3e7ab/63080c95/QfXcN0QbfHCPp177m7Ts300NHMtc6U0g0Qp_RSD_YU7rm2H3Uu2QaYZv4LKapSAmjx_PWiAjRehLz-UaZf0UWw%3D%3D?uid=0&amp;filename=DSC06387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1810"/>
            <a:ext cx="564357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является модератором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педкласса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2900354" cy="53403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Модератор- классный руководитель. Он же представляет наставника в наставнической модели «учитель- ученик».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Модератор – мотивированный учитель- предметник.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готовит пакет документов по данной модели наставничества.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плана воспитательной работы предусматривает участие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педклассов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различных общешкольных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«Разговоры о важном» в младших классах.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ownloader.disk.yandex.ru/preview/e29d9a172c6de661079c5501c7ff46c9b3a6791da8e6124583c4614cdaa1be56/63080c95/Xnx-BaNYwdVr-zKFYma71X07MZMCcSIDNsPjbqIwW1MjAkQQWa8WraJtL-_bk1VmVLzCeNp2VH1XdSF-3-GUsg%3D%3D?uid=0&amp;filename=DSC08926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642918"/>
            <a:ext cx="5643570" cy="3214710"/>
          </a:xfrm>
          <a:prstGeom prst="rect">
            <a:avLst/>
          </a:prstGeom>
          <a:noFill/>
        </p:spPr>
      </p:pic>
      <p:pic>
        <p:nvPicPr>
          <p:cNvPr id="2052" name="Picture 4" descr="https://downloader.disk.yandex.ru/preview/e2b317c4c987691ea5e376395fc931ddef6365c19c2e54aacb4f38d8b34eb8ce/63080e67/kQA6GduSX3QiLyVUS9_xgd7AXvdxgu53ogD3sT1BZQFsDsNRDD12bRZUQHSh0meTiqXmaYr3nZKksAcEa_vqBA%3D%3D?uid=0&amp;filename=DSC09115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43314"/>
            <a:ext cx="564357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258"/>
            <a:ext cx="7920880" cy="8834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Информационная составляющая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043230" cy="5715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Постоянная отчетность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школы,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сайте образовательной организации.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Позиция в СМИ.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Местное телевидение и радио.	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Освещение сетевого взаимодействия с ВУЗОМ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педколледжами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Совместные мероприятия с ВУЗОМ,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кванториумов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«Точек роста».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 трехсторонних договоров.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ownloader.disk.yandex.ru/preview/c28b4518f5c3630b58cd434e16a4459327b374409038be88befcd1bdcad816d7/63080f1c/LJk8mm95yfHXBCHdnwRYGogomaGpBA9Vd6C7dINHxtCPp7NINtlfx60fLWFaXScDgbmszhvJ3G9wHpZim9OODQ%3D%3D?uid=0&amp;filename=6X7A0826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5698" y="764704"/>
            <a:ext cx="4455946" cy="2495345"/>
          </a:xfrm>
          <a:prstGeom prst="rect">
            <a:avLst/>
          </a:prstGeom>
          <a:noFill/>
        </p:spPr>
      </p:pic>
      <p:pic>
        <p:nvPicPr>
          <p:cNvPr id="1028" name="Picture 4" descr="https://downloader.disk.yandex.ru/preview/84c935880e4b02d0be207d2e48c0a55a62b8f1ecbcc2bf47f8a6177474943f5d/63080ff1/eTpuWWdQi6DG9toYz8NqaQVwSuX4TOz0DwO-cxyph1wSSXU9zsbIaWlF_CmErbcn6Xiq3b8hJhef_2vXns_HBA%3D%3D?uid=0&amp;filename=6X7A0932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639" y="3573016"/>
            <a:ext cx="5148064" cy="281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Учитель создает нацию!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downloader.disk.yandex.ru/preview/b2f909e96cd9b12175efdeb628491f06c7c6ca2a053698cc0a5513b12f0521b4/63081119/bKTSLCwPteyhf5FY-d_qab0wQQFk139WWeYf_kZy3qu88YggnCVyWta_o_Nwc52tIqE7LiJUc4xSuOx5lxbGGg%3D%3D?uid=0&amp;filename=DSC02058.JPG&amp;disposition=inline&amp;hash=&amp;limit=0&amp;content_type=image%2Fjpeg&amp;owner_uid=0&amp;tknv=v2&amp;size=762x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15370" cy="571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 ля обучающихся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понимание своей индивидуальности; развитие эмоционального интеллекта; развитие личностных качеств и навыков;, повышение самооценки; расширение представлен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мире людей и мире профессий;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образовательных организаций общего образования: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новой педагогической культуры школы, основанной на поддержке педагогических инициатив детей, их образовательной самостоятельности и совместном педагогическом творчестве детей и взрослых подготовка выпускника нового типа, способного раньше начать движение в профессию ;, совместно проектировать и организовывать педагогические события);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образовательных организаций среднего профессионального и высшего образования: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повышение статуса педагогических программ и педагогических вузов за счет повышения конкуренции среди абитуриентов, имеющими более высокий балл; увеличение достижений педагогических вузов на российском и международном уровнях за счет повышения качества контингента; увеличение доли выпускников, ориентированных на трудоустройство и продолжение трудовой деятельности в системе образования.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работы в проекте.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428736"/>
            <a:ext cx="3787934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736"/>
            <a:ext cx="48577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7388" y="2357432"/>
            <a:ext cx="4575206" cy="27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Концептуальное обоснование.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928670"/>
            <a:ext cx="4041775" cy="6286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педагог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это человек, способный помочь растущему ребенку войти в новый цифровой мир и не потерять своей индивидуальности.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Однако у предыдущего поколения специалистов не было опыта жизни в VUCA-мире (1987,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аббревиа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тура первых букв (англ.): </a:t>
            </a:r>
          </a:p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volatility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нестабильность,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uncertainty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неопределенность; </a:t>
            </a:r>
          </a:p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сложность;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biguity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неоднозначность),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что ставит перед системой образования задачу ускорить процесс подготовки будущих учителей. Основная ролевая позиция учителя цифрового поколения, -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«организатор самообучающегося сообщества»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Сенге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), хорошо ориентирующийся в информационной среде и сопровождающий ребенка на его персональном образовательном пути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3577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Ожидаемые эффекты внедрения концепции на федеральном и региональном и муниципальном уровне.</a:t>
            </a:r>
            <a:endParaRPr lang="ru-RU" sz="31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На федеральном уровне: </a:t>
            </a:r>
            <a:endParaRPr lang="ru-RU" sz="1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800" dirty="0" smtClean="0"/>
              <a:t>• создание и функционирование национальной системы выявления и подготовки кадрового резерва </a:t>
            </a:r>
            <a:r>
              <a:rPr lang="ru-RU" sz="1800" dirty="0" err="1" smtClean="0"/>
              <a:t>человекоцентрированных</a:t>
            </a:r>
            <a:r>
              <a:rPr lang="ru-RU" sz="1800" dirty="0" smtClean="0"/>
              <a:t> профессий (образование, медицина, социальная работа); </a:t>
            </a:r>
          </a:p>
          <a:p>
            <a:pPr>
              <a:buNone/>
            </a:pPr>
            <a:r>
              <a:rPr lang="ru-RU" sz="1800" dirty="0" smtClean="0"/>
              <a:t>• восполнение дефицита профессионально подготовленных педагогических кадров; </a:t>
            </a:r>
          </a:p>
          <a:p>
            <a:pPr>
              <a:buNone/>
            </a:pPr>
            <a:r>
              <a:rPr lang="ru-RU" sz="1800" dirty="0" smtClean="0"/>
              <a:t>• снижение затрат на профессиональную переподготовку кадров (смену профессии) после окончания образовательных программ профессионального образования.</a:t>
            </a:r>
            <a:endParaRPr lang="ru-RU" sz="1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00B050"/>
                </a:solidFill>
              </a:rPr>
              <a:t>На уровне субъектов Российской Федерации и на муниципальном уровне</a:t>
            </a:r>
            <a:r>
              <a:rPr lang="ru-RU" sz="2900" b="1" dirty="0" smtClean="0"/>
              <a:t>: 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• повышение качества образования выпускников, способных сделать осознанный выбор сферы будущей профессиональной педагогической деятельности и подготовленных к деятельности в цифровом мире; </a:t>
            </a:r>
          </a:p>
          <a:p>
            <a:pPr>
              <a:buNone/>
            </a:pPr>
            <a:r>
              <a:rPr lang="ru-RU" sz="2900" dirty="0" smtClean="0"/>
              <a:t>• повышение качества профессиональной подготовки специалистов, выбравших педагогическую профессию по при ­ званию; </a:t>
            </a:r>
          </a:p>
          <a:p>
            <a:pPr>
              <a:buNone/>
            </a:pPr>
            <a:r>
              <a:rPr lang="ru-RU" sz="2900" dirty="0" smtClean="0"/>
              <a:t>• снижение доли отсева студентов, обучающихся по педагогическим направлениям подготовки, и выпускников - молодых педагогов в первые три года педагогической деятельности;</a:t>
            </a:r>
          </a:p>
          <a:p>
            <a:pPr>
              <a:buNone/>
            </a:pPr>
            <a:r>
              <a:rPr lang="ru-RU" sz="2900" dirty="0" smtClean="0"/>
              <a:t> • развитие социального партнерства между образовательными организациями и обществом. 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Понятийный аппарат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2865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Профильный психолого-педагогический класс (ППК)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объединение обучающихся образовательной организации, характерологическими признакам и которого являются: избирательный принцип комплектования состава учащихся; профилирование обучения за счет включения в учебный план предметов психолого-педагогической и гуманитарной направленности;  обеспечение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подхода в обучении на основе активного освоения и использования  школьниками элементов педагогических технологий; наличие отлаженной структуры взаимодействия с организациями образования и другим и социальными партнерами.</a:t>
            </a:r>
          </a:p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Профессиональная проба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один 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практико-ориентированых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форматов профориентации, профессиональное испытание, моделирующее элементы конкретного вида профессиональной деятельности, завершенный процесс которого способствует сознательному, обоснованному выбору профессии.</a:t>
            </a:r>
          </a:p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Педагогическая одаренность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один из видов социальной одаренности, психологическая предпосылка развития педагогических способностей и потенциальная возможность достижения успеха в педагогической деятельности; включает универсальные компоненты (креативность, активность, высокий уровень развития познавательных процессов) и специальные компоненты (педагогические, коммуникативные и организаторские склонности, артистизм, речевые способности,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интерес к педагогической деятельности).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Нормативно-правовые основы и психолого-педагогические предпосылки создания психолого-педагогических 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Федеральный закон от 29 декабря 2012 г. № 273-ФЗ «Образовании в Российской Федерации» (далее - ФЗ № 273);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Федеральный государственный образовательный стандарт среднего общего образования, утвержден приказом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17 мая 2012 г. № 413;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Приказ Минобразования РФ от 18 июля 2002 № 2783 «Об утверждении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Концепции профильного обучения на старшей ступени общего образования»;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образования, утвержден приказом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22 марта 2021 г. №115;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Письмо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от 04 марта 2010 № 03-413 «О методических рекомендациях по реализации элективных курсов»;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Письмо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от 04 марта 2010 № 03-412 «О методических рекомендациях по вопросам организации профильного обучения»;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образовательной деятельности в процессе создания и функционирования психолого-педагогических 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01056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Учебный план.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>
                <a:solidFill>
                  <a:srgbClr val="FF0000"/>
                </a:solidFill>
              </a:rPr>
              <a:t>пропедевтическом и </a:t>
            </a:r>
            <a:r>
              <a:rPr lang="ru-RU" dirty="0" err="1" smtClean="0">
                <a:solidFill>
                  <a:srgbClr val="FF0000"/>
                </a:solidFill>
              </a:rPr>
              <a:t>предпрофильном</a:t>
            </a:r>
            <a:r>
              <a:rPr lang="ru-RU" dirty="0" smtClean="0">
                <a:solidFill>
                  <a:srgbClr val="FF0000"/>
                </a:solidFill>
              </a:rPr>
              <a:t> этапах (6-9 классы) </a:t>
            </a:r>
            <a:r>
              <a:rPr lang="ru-RU" dirty="0" smtClean="0"/>
              <a:t>происходит знакомство с основами педагогической профессии, условиями жизни в вузе.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 профильном этапе (10-11 классы) </a:t>
            </a:r>
            <a:r>
              <a:rPr lang="ru-RU" dirty="0" smtClean="0"/>
              <a:t>продолжается специализированное развитие личности обучающихся, формируются их запросы профессионального плана.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Профильное направление реализуется в урочной и внеурочной деятельности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 учебный план, помимо профильных предметов (русский язык, литература, иностранный язык, биология, история), целесообразно включать следующие </a:t>
            </a:r>
            <a:r>
              <a:rPr lang="ru-RU" dirty="0" smtClean="0">
                <a:solidFill>
                  <a:srgbClr val="FF0000"/>
                </a:solidFill>
              </a:rPr>
              <a:t>спецкурсы: </a:t>
            </a:r>
          </a:p>
          <a:p>
            <a:pPr>
              <a:buNone/>
            </a:pPr>
            <a:r>
              <a:rPr lang="ru-RU" dirty="0" smtClean="0"/>
              <a:t>• История психологии и педагогики;</a:t>
            </a:r>
          </a:p>
          <a:p>
            <a:pPr>
              <a:buNone/>
            </a:pPr>
            <a:r>
              <a:rPr lang="ru-RU" dirty="0" smtClean="0"/>
              <a:t> • Современные образовательные технологии для школьников; </a:t>
            </a:r>
          </a:p>
          <a:p>
            <a:pPr>
              <a:buNone/>
            </a:pPr>
            <a:r>
              <a:rPr lang="ru-RU" dirty="0" smtClean="0"/>
              <a:t>• Психология образования; </a:t>
            </a:r>
          </a:p>
          <a:p>
            <a:pPr>
              <a:buNone/>
            </a:pPr>
            <a:r>
              <a:rPr lang="ru-RU" dirty="0" smtClean="0"/>
              <a:t>• Психология общения; </a:t>
            </a:r>
          </a:p>
          <a:p>
            <a:pPr>
              <a:buNone/>
            </a:pPr>
            <a:r>
              <a:rPr lang="ru-RU" dirty="0" smtClean="0"/>
              <a:t>• SMART-образование;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Педагогический дизайн; </a:t>
            </a:r>
          </a:p>
          <a:p>
            <a:pPr>
              <a:buNone/>
            </a:pPr>
            <a:r>
              <a:rPr lang="ru-RU" dirty="0" smtClean="0"/>
              <a:t>• Психология творчества;</a:t>
            </a:r>
          </a:p>
          <a:p>
            <a:pPr>
              <a:buNone/>
            </a:pPr>
            <a:r>
              <a:rPr lang="ru-RU" dirty="0" smtClean="0"/>
              <a:t>• Педагогическое проектирование;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/>
              <a:t>Психология цифрового обучения; </a:t>
            </a:r>
          </a:p>
          <a:p>
            <a:pPr>
              <a:buNone/>
            </a:pPr>
            <a:r>
              <a:rPr lang="ru-RU" dirty="0" smtClean="0"/>
              <a:t>• Основы самопознания и саморазвития. </a:t>
            </a:r>
          </a:p>
          <a:p>
            <a:pPr>
              <a:buNone/>
            </a:pPr>
            <a:r>
              <a:rPr lang="ru-RU" dirty="0" smtClean="0"/>
              <a:t>Обязательным условием итоговой аттестации должно стать создание и защита индивидуального </a:t>
            </a:r>
            <a:r>
              <a:rPr lang="ru-RU" dirty="0" smtClean="0"/>
              <a:t>или </a:t>
            </a:r>
            <a:r>
              <a:rPr lang="ru-RU" dirty="0" smtClean="0"/>
              <a:t>коллективного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1147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«Педагогические классы»</vt:lpstr>
      <vt:lpstr>Зачем?</vt:lpstr>
      <vt:lpstr>Продолжение работы в проекте.</vt:lpstr>
      <vt:lpstr>Концептуальное обоснование.</vt:lpstr>
      <vt:lpstr>Ожидаемые эффекты внедрения концепции на федеральном и региональном и муниципальном уровне.</vt:lpstr>
      <vt:lpstr>Понятийный аппарат</vt:lpstr>
      <vt:lpstr>Нормативно-правовые основы и психолого-педагогические предпосылки создания психолого-педагогических классов</vt:lpstr>
      <vt:lpstr>Этапы профилизации образовательной деятельности в процессе создания и функционирования психолого-педагогических классов</vt:lpstr>
      <vt:lpstr>Учебный план.</vt:lpstr>
      <vt:lpstr> Программы</vt:lpstr>
      <vt:lpstr>Образцы локальных актов.</vt:lpstr>
      <vt:lpstr>Презентация PowerPoint</vt:lpstr>
      <vt:lpstr>Критерии и показатели качества и функционирования педагогических классов </vt:lpstr>
      <vt:lpstr>Новые Образовательные организации ,включенные в проект.</vt:lpstr>
      <vt:lpstr>Как формируем педагогический класс?</vt:lpstr>
      <vt:lpstr>Кто является модератором педкласса?</vt:lpstr>
      <vt:lpstr>Информационная составляющая</vt:lpstr>
      <vt:lpstr>Учитель создает нацию!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«Педагогические классы»</dc:title>
  <dc:creator>Ganga</dc:creator>
  <cp:lastModifiedBy>user</cp:lastModifiedBy>
  <cp:revision>9</cp:revision>
  <dcterms:created xsi:type="dcterms:W3CDTF">2022-08-25T14:21:43Z</dcterms:created>
  <dcterms:modified xsi:type="dcterms:W3CDTF">2022-08-26T06:11:22Z</dcterms:modified>
</cp:coreProperties>
</file>