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58" r:id="rId3"/>
    <p:sldId id="259" r:id="rId4"/>
    <p:sldId id="261" r:id="rId5"/>
    <p:sldId id="260" r:id="rId6"/>
    <p:sldId id="262" r:id="rId7"/>
    <p:sldId id="263" r:id="rId8"/>
    <p:sldId id="264" r:id="rId9"/>
    <p:sldId id="268" r:id="rId10"/>
    <p:sldId id="269" r:id="rId11"/>
    <p:sldId id="267" r:id="rId12"/>
    <p:sldId id="265" r:id="rId13"/>
    <p:sldId id="266" r:id="rId14"/>
    <p:sldId id="289" r:id="rId15"/>
    <p:sldId id="290" r:id="rId16"/>
    <p:sldId id="257" r:id="rId17"/>
    <p:sldId id="270" r:id="rId18"/>
    <p:sldId id="284" r:id="rId19"/>
    <p:sldId id="285" r:id="rId20"/>
    <p:sldId id="286" r:id="rId21"/>
    <p:sldId id="271" r:id="rId22"/>
    <p:sldId id="291" r:id="rId23"/>
    <p:sldId id="280" r:id="rId24"/>
    <p:sldId id="287" r:id="rId25"/>
    <p:sldId id="288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DEBFB"/>
    <a:srgbClr val="69D8FF"/>
    <a:srgbClr val="CCECFF"/>
    <a:srgbClr val="99CCFF"/>
    <a:srgbClr val="996600"/>
    <a:srgbClr val="CC9900"/>
    <a:srgbClr val="CC6600"/>
    <a:srgbClr val="33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71" autoAdjust="0"/>
    <p:restoredTop sz="92769" autoAdjust="0"/>
  </p:normalViewPr>
  <p:slideViewPr>
    <p:cSldViewPr>
      <p:cViewPr varScale="1">
        <p:scale>
          <a:sx n="68" d="100"/>
          <a:sy n="68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7ED14-0B76-4FAF-9CA7-7E6EC77F63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62096B-4DD4-47B1-B26E-C26CC01CEA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612630-2F6C-4A6F-A3E5-07D37899CA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700A4-727A-48A2-806F-C9988D24EF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8DAA25-1BB8-41EC-9C9E-96E0DBB65D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788C6A-55D9-4BFE-8399-681FBF3026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6F449-6D6A-4E9B-85FD-2663527F02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746852-B273-4EE9-A499-8D2CDA16A8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079B03-19AC-461A-AF34-7A78EF0CBC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18056-10A1-495C-9639-132540848E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A84A1B-3499-4FC4-8F75-53F3366A88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528D469-D055-4025-BC20-4A0D9E0FF6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1;&#1072;&#1081;&#1083;&#1072;\Desktop\&#1055;&#1088;&#1080;&#1083;&#1086;&#1078;&#1077;&#1085;&#1080;&#1077;%202.mp3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1;&#1072;&#1081;&#1083;&#1072;\Desktop\&#1055;&#1088;&#1080;&#1083;&#1086;&#1078;&#1077;&#1085;&#1080;&#1077;%201.mp3" TargetMode="Externa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8.jpeg"/><Relationship Id="rId7" Type="http://schemas.openxmlformats.org/officeDocument/2006/relationships/slide" Target="slide7.xml"/><Relationship Id="rId12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slide" Target="slide11.xml"/><Relationship Id="rId5" Type="http://schemas.openxmlformats.org/officeDocument/2006/relationships/image" Target="../media/image10.jpeg"/><Relationship Id="rId10" Type="http://schemas.openxmlformats.org/officeDocument/2006/relationships/slide" Target="slide10.xml"/><Relationship Id="rId4" Type="http://schemas.openxmlformats.org/officeDocument/2006/relationships/image" Target="../media/image9.jpeg"/><Relationship Id="rId9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85b90c3e99e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 Box 4"/>
          <p:cNvSpPr txBox="1">
            <a:spLocks noChangeArrowheads="1"/>
          </p:cNvSpPr>
          <p:nvPr/>
        </p:nvSpPr>
        <p:spPr bwMode="auto">
          <a:xfrm>
            <a:off x="3492500" y="333375"/>
            <a:ext cx="4465638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Ну - ка, проверь, дружок,</a:t>
            </a:r>
          </a:p>
          <a:p>
            <a:pPr>
              <a:spcBef>
                <a:spcPct val="50000"/>
              </a:spcBef>
            </a:pPr>
            <a:r>
              <a:rPr lang="ru-RU" sz="2000" b="1"/>
              <a:t>Ты готов начать урок?</a:t>
            </a:r>
          </a:p>
          <a:p>
            <a:pPr>
              <a:spcBef>
                <a:spcPct val="50000"/>
              </a:spcBef>
            </a:pPr>
            <a:r>
              <a:rPr lang="ru-RU" sz="2000" b="1"/>
              <a:t>Всё ль на месте, </a:t>
            </a:r>
          </a:p>
          <a:p>
            <a:pPr>
              <a:spcBef>
                <a:spcPct val="50000"/>
              </a:spcBef>
            </a:pPr>
            <a:r>
              <a:rPr lang="ru-RU" sz="2000" b="1"/>
              <a:t>Всё ль в порядке?</a:t>
            </a:r>
          </a:p>
          <a:p>
            <a:pPr>
              <a:spcBef>
                <a:spcPct val="50000"/>
              </a:spcBef>
            </a:pPr>
            <a:r>
              <a:rPr lang="ru-RU" sz="2000" b="1"/>
              <a:t> Все ли правильно сидят   </a:t>
            </a:r>
          </a:p>
          <a:p>
            <a:pPr>
              <a:spcBef>
                <a:spcPct val="50000"/>
              </a:spcBef>
            </a:pPr>
            <a:r>
              <a:rPr lang="ru-RU" sz="2000" b="1"/>
              <a:t> Все ль внимательно глядят?</a:t>
            </a:r>
          </a:p>
          <a:p>
            <a:pPr>
              <a:spcBef>
                <a:spcPct val="50000"/>
              </a:spcBef>
            </a:pPr>
            <a:r>
              <a:rPr lang="ru-RU" sz="2000" b="1"/>
              <a:t> Каждый хочет получать </a:t>
            </a:r>
          </a:p>
          <a:p>
            <a:pPr>
              <a:spcBef>
                <a:spcPct val="50000"/>
              </a:spcBef>
            </a:pPr>
            <a:r>
              <a:rPr lang="ru-RU" sz="2000" b="1"/>
              <a:t> Только лишь оценку пять.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68313" y="2852738"/>
            <a:ext cx="82296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50000"/>
              </a:spcBef>
            </a:pPr>
            <a:r>
              <a:rPr lang="ru-RU" sz="4000" b="1"/>
              <a:t>ЦЕП - </a:t>
            </a:r>
            <a:r>
              <a:rPr lang="ru-RU" sz="3200" b="1"/>
              <a:t>примитивное орудие для обмолота зерновых культур. Состоит из длинной (до 2 м) деревянной ручки и короткого (до 0,8м) била,  соединенных сыромятным ремнём.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3203575" y="765175"/>
            <a:ext cx="23034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/>
              <a:t>ЦЕП</a:t>
            </a:r>
          </a:p>
        </p:txBody>
      </p:sp>
      <p:pic>
        <p:nvPicPr>
          <p:cNvPr id="16392" name="Picture 8" descr="nasedka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2750" y="0"/>
            <a:ext cx="23812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AutoShape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532813" y="6453188"/>
            <a:ext cx="503237" cy="404812"/>
          </a:xfrm>
          <a:prstGeom prst="leftArrow">
            <a:avLst>
              <a:gd name="adj1" fmla="val 50000"/>
              <a:gd name="adj2" fmla="val 3107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4781550" y="5661025"/>
            <a:ext cx="4362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b="1"/>
              <a:t>Энциклопедия Кирилла и Мефодия</a:t>
            </a:r>
            <a:r>
              <a:rPr lang="ru-RU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33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img_7120701_6155_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10125" y="3343275"/>
            <a:ext cx="433387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5" descr="img_7120701_6155_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4333875" cy="35147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sp>
        <p:nvSpPr>
          <p:cNvPr id="13316" name="Text Box 7"/>
          <p:cNvSpPr txBox="1">
            <a:spLocks noChangeArrowheads="1"/>
          </p:cNvSpPr>
          <p:nvPr/>
        </p:nvSpPr>
        <p:spPr bwMode="auto">
          <a:xfrm>
            <a:off x="1908175" y="3141663"/>
            <a:ext cx="47529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b="1"/>
              <a:t>ОТДОХНЁМ</a:t>
            </a:r>
          </a:p>
        </p:txBody>
      </p:sp>
      <p:pic>
        <p:nvPicPr>
          <p:cNvPr id="13317" name="Picture 10" descr="C:\Documents and Settings\Пользователь.PC7725\Рабочий стол\презент\nymphae00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3393561">
            <a:off x="284956" y="5085557"/>
            <a:ext cx="1489075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10" descr="C:\Documents and Settings\Пользователь.PC7725\Рабочий стол\презент\nymphae00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819387">
            <a:off x="5220494" y="1485106"/>
            <a:ext cx="1489075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10" descr="C:\Documents and Settings\Пользователь.PC7725\Рабочий стол\презент\nymphae00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817702">
            <a:off x="7348537" y="307976"/>
            <a:ext cx="148907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10" descr="C:\Documents and Settings\Пользователь.PC7725\Рабочий стол\презент\nymphae00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818779">
            <a:off x="3059906" y="4148932"/>
            <a:ext cx="1489075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Приложение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6913" y="6092825"/>
            <a:ext cx="592137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82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6" descr="ляг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Приложение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8350" y="6021388"/>
            <a:ext cx="592138" cy="59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1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4" name="Picture 4" descr="lyagushk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8" name="Picture 2" descr="C:\Documents and Settings\Пользователь.PC7725\Рабочий стол\презент\1099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7412" name="Picture 2" descr="C:\Documents and Settings\Пользователь.PC7725\Рабочий стол\презент\file757_xd8mhcp83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TextBox 4"/>
          <p:cNvSpPr txBox="1">
            <a:spLocks noChangeArrowheads="1"/>
          </p:cNvSpPr>
          <p:nvPr/>
        </p:nvSpPr>
        <p:spPr bwMode="auto">
          <a:xfrm>
            <a:off x="971550" y="1628775"/>
            <a:ext cx="7345363" cy="455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3200" b="1">
                <a:latin typeface="Arial Unicode MS" pitchFamily="34" charset="-128"/>
              </a:rPr>
              <a:t>Жанр</a:t>
            </a:r>
            <a:r>
              <a:rPr lang="ru-RU" sz="3200">
                <a:latin typeface="Arial Unicode MS" pitchFamily="34" charset="-128"/>
              </a:rPr>
              <a:t>  - это вид художественных произведений, характеризующийся теми или иными сюжетными и стилистическими признаками.</a:t>
            </a:r>
            <a:r>
              <a:rPr lang="ru-RU" sz="3200"/>
              <a:t> </a:t>
            </a:r>
          </a:p>
          <a:p>
            <a:pPr eaLnBrk="0" hangingPunct="0"/>
            <a:endParaRPr lang="ru-RU" sz="3200"/>
          </a:p>
          <a:p>
            <a:pPr algn="r" eaLnBrk="0" hangingPunct="0"/>
            <a:r>
              <a:rPr lang="ru-RU" sz="4400"/>
              <a:t> </a:t>
            </a:r>
            <a:r>
              <a:rPr lang="ru-RU" sz="2000" b="1"/>
              <a:t>С.И.Ожегов, Н.Ю.Шведова. </a:t>
            </a:r>
          </a:p>
          <a:p>
            <a:pPr algn="r" eaLnBrk="0" hangingPunct="0"/>
            <a:r>
              <a:rPr lang="ru-RU" sz="2000" b="1"/>
              <a:t>Толковый словарь русского языка</a:t>
            </a:r>
          </a:p>
          <a:p>
            <a:pPr eaLnBrk="0" hangingPunct="0"/>
            <a:endParaRPr lang="ru-RU" sz="6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b2ee72b348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2195513" y="188913"/>
            <a:ext cx="5400675" cy="1189037"/>
          </a:xfrm>
          <a:prstGeom prst="rect">
            <a:avLst/>
          </a:prstGeom>
          <a:solidFill>
            <a:schemeClr val="bg1">
              <a:alpha val="83136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200">
                <a:latin typeface="Algerian" pitchFamily="82" charset="0"/>
              </a:rPr>
              <a:t>Виды сказок:</a:t>
            </a:r>
          </a:p>
        </p:txBody>
      </p:sp>
      <p:sp>
        <p:nvSpPr>
          <p:cNvPr id="18436" name="AutoShape 8"/>
          <p:cNvSpPr>
            <a:spLocks noChangeArrowheads="1"/>
          </p:cNvSpPr>
          <p:nvPr/>
        </p:nvSpPr>
        <p:spPr bwMode="auto">
          <a:xfrm>
            <a:off x="6948488" y="1341438"/>
            <a:ext cx="865187" cy="2376487"/>
          </a:xfrm>
          <a:prstGeom prst="downArrow">
            <a:avLst>
              <a:gd name="adj1" fmla="val 50000"/>
              <a:gd name="adj2" fmla="val 68670"/>
            </a:avLst>
          </a:prstGeom>
          <a:solidFill>
            <a:schemeClr val="bg1">
              <a:alpha val="65097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37" name="AutoShape 9"/>
          <p:cNvSpPr>
            <a:spLocks noChangeArrowheads="1"/>
          </p:cNvSpPr>
          <p:nvPr/>
        </p:nvSpPr>
        <p:spPr bwMode="auto">
          <a:xfrm>
            <a:off x="1979613" y="1341438"/>
            <a:ext cx="792162" cy="2376487"/>
          </a:xfrm>
          <a:prstGeom prst="downArrow">
            <a:avLst>
              <a:gd name="adj1" fmla="val 50000"/>
              <a:gd name="adj2" fmla="val 75000"/>
            </a:avLst>
          </a:prstGeom>
          <a:solidFill>
            <a:schemeClr val="bg1">
              <a:alpha val="65097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5867400" y="3789363"/>
            <a:ext cx="3095625" cy="641350"/>
          </a:xfrm>
          <a:prstGeom prst="rect">
            <a:avLst/>
          </a:prstGeom>
          <a:solidFill>
            <a:schemeClr val="bg1">
              <a:alpha val="78822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/>
              <a:t>АВТОРСКИЕ</a:t>
            </a: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900113" y="3789363"/>
            <a:ext cx="3095625" cy="641350"/>
          </a:xfrm>
          <a:prstGeom prst="rect">
            <a:avLst/>
          </a:prstGeom>
          <a:solidFill>
            <a:schemeClr val="bg1">
              <a:alpha val="78822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/>
              <a:t>НАРОДНЫЕ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2" grpId="0" animBg="1"/>
      <p:bldP spid="308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2195513" y="368300"/>
            <a:ext cx="7199312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  <a:p>
            <a:pPr algn="ctr"/>
            <a:endParaRPr lang="ru-RU" b="1"/>
          </a:p>
          <a:p>
            <a:pPr algn="ctr"/>
            <a:r>
              <a:rPr lang="ru-RU" sz="4400" b="1"/>
              <a:t>Назовите главного</a:t>
            </a:r>
          </a:p>
          <a:p>
            <a:pPr algn="ctr"/>
            <a:r>
              <a:rPr lang="ru-RU" sz="4400" b="1"/>
              <a:t> персонажа сказки:</a:t>
            </a:r>
          </a:p>
          <a:p>
            <a:pPr algn="ctr"/>
            <a:endParaRPr lang="ru-RU" sz="4400" b="1"/>
          </a:p>
          <a:p>
            <a:pPr algn="ctr"/>
            <a:endParaRPr lang="ru-RU" sz="2800"/>
          </a:p>
          <a:p>
            <a:r>
              <a:rPr lang="ru-RU" sz="2800"/>
              <a:t>                      А) утка</a:t>
            </a:r>
          </a:p>
          <a:p>
            <a:r>
              <a:rPr lang="ru-RU" sz="2800"/>
              <a:t>                      Б) человек</a:t>
            </a:r>
          </a:p>
          <a:p>
            <a:endParaRPr lang="ru-RU"/>
          </a:p>
          <a:p>
            <a:endParaRPr lang="ru-RU"/>
          </a:p>
          <a:p>
            <a:endParaRPr lang="ru-RU"/>
          </a:p>
        </p:txBody>
      </p:sp>
      <p:pic>
        <p:nvPicPr>
          <p:cNvPr id="17413" name="Picture 5" descr="C:\Documents and Settings\Пользователь.PC7725\Рабочий стол\презент\screenshot_25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9925" y="3789363"/>
            <a:ext cx="1944688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6" descr="C:\Documents and Settings\Пользователь.PC7725\Рабочий стол\презент\ytka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2124075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7" descr="C:\Documents and Settings\Пользователь.PC7725\Рабочий стол\презент\p_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06675"/>
            <a:ext cx="2232025" cy="425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356100" y="4221163"/>
            <a:ext cx="20113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В) лягушка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611188" y="6350"/>
            <a:ext cx="7885112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  <a:p>
            <a:pPr algn="ctr"/>
            <a:endParaRPr lang="ru-RU" sz="3200"/>
          </a:p>
          <a:p>
            <a:endParaRPr lang="ru-RU"/>
          </a:p>
          <a:p>
            <a:pPr eaLnBrk="0" hangingPunct="0"/>
            <a:endParaRPr lang="ru-RU"/>
          </a:p>
        </p:txBody>
      </p:sp>
      <p:pic>
        <p:nvPicPr>
          <p:cNvPr id="20483" name="Picture 1" descr="C:\Documents and Settings\Пользователь.PC7725\Рабочий стол\презент\1287579775_frog3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9563" y="0"/>
            <a:ext cx="2484437" cy="34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2" descr="C:\Documents and Settings\Пользователь.PC7725\Рабочий стол\презент\1287579775_frog3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84538"/>
            <a:ext cx="2755900" cy="357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3" descr="C:\Documents and Settings\Пользователь.PC7725\Рабочий стол\презент\1287579775_frog3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96075" y="3633788"/>
            <a:ext cx="2447925" cy="322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TextBox 5"/>
          <p:cNvSpPr txBox="1">
            <a:spLocks noChangeArrowheads="1"/>
          </p:cNvSpPr>
          <p:nvPr/>
        </p:nvSpPr>
        <p:spPr bwMode="auto">
          <a:xfrm>
            <a:off x="250825" y="981075"/>
            <a:ext cx="63373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/>
              <a:t>Как вы можете описать характер </a:t>
            </a:r>
          </a:p>
          <a:p>
            <a:pPr algn="ctr"/>
            <a:r>
              <a:rPr lang="ru-RU" sz="3200" b="1"/>
              <a:t>Лягушки – путешественницы?</a:t>
            </a:r>
          </a:p>
          <a:p>
            <a:endParaRPr lang="ru-RU" sz="3200"/>
          </a:p>
          <a:p>
            <a:endParaRPr lang="ru-RU" sz="3200"/>
          </a:p>
          <a:p>
            <a:r>
              <a:rPr lang="ru-RU" sz="3200"/>
              <a:t>                           А) вредная</a:t>
            </a:r>
          </a:p>
          <a:p>
            <a:endParaRPr lang="ru-RU" sz="3200"/>
          </a:p>
          <a:p>
            <a:r>
              <a:rPr lang="ru-RU" sz="3200"/>
              <a:t>                           В) скромная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276600" y="3933825"/>
            <a:ext cx="28654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/>
              <a:t>Б) хвастливая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ChangeArrowheads="1"/>
          </p:cNvSpPr>
          <p:nvPr/>
        </p:nvSpPr>
        <p:spPr bwMode="auto">
          <a:xfrm>
            <a:off x="1403350" y="720725"/>
            <a:ext cx="8101013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  <a:p>
            <a:pPr algn="ctr"/>
            <a:endParaRPr lang="ru-RU" sz="3200" b="1"/>
          </a:p>
          <a:p>
            <a:endParaRPr lang="ru-RU" sz="3200"/>
          </a:p>
          <a:p>
            <a:pPr algn="ctr"/>
            <a:r>
              <a:rPr lang="ru-RU" sz="3200" b="1"/>
              <a:t>О чём произведение Гаршина</a:t>
            </a:r>
          </a:p>
          <a:p>
            <a:pPr algn="ctr"/>
            <a:r>
              <a:rPr lang="ru-RU" sz="3200" b="1"/>
              <a:t> «Лягушка –путешественница»?</a:t>
            </a:r>
          </a:p>
          <a:p>
            <a:endParaRPr lang="ru-RU" sz="3200"/>
          </a:p>
          <a:p>
            <a:r>
              <a:rPr lang="ru-RU" sz="3200"/>
              <a:t>                А) о дружбе</a:t>
            </a:r>
          </a:p>
          <a:p>
            <a:r>
              <a:rPr lang="ru-RU" sz="3200"/>
              <a:t>                Б) о волшебстве</a:t>
            </a:r>
          </a:p>
          <a:p>
            <a:endParaRPr lang="ru-RU"/>
          </a:p>
          <a:p>
            <a:r>
              <a:rPr lang="ru-RU"/>
              <a:t> </a:t>
            </a:r>
          </a:p>
        </p:txBody>
      </p:sp>
      <p:pic>
        <p:nvPicPr>
          <p:cNvPr id="21507" name="Picture 1" descr="C:\Documents and Settings\Пользователь.PC7725\Рабочий стол\презент\2aa0cbd2ba2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644900"/>
            <a:ext cx="2355850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2" descr="C:\Documents and Settings\Пользователь.PC7725\Рабочий стол\презент\1375626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303463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059113" y="4437063"/>
            <a:ext cx="56546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/>
              <a:t> В) о приключении животных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971550" y="4581525"/>
            <a:ext cx="5616575" cy="1311275"/>
          </a:xfrm>
          <a:prstGeom prst="rect">
            <a:avLst/>
          </a:prstGeom>
          <a:solidFill>
            <a:schemeClr val="accent1">
              <a:alpha val="78038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0" b="1"/>
              <a:t>ЛЯГУШКА</a:t>
            </a:r>
          </a:p>
        </p:txBody>
      </p:sp>
      <p:pic>
        <p:nvPicPr>
          <p:cNvPr id="4109" name="Picture 13" descr="C:\Documents and Settings\Пользователь.PC7725\Рабочий стол\презент\6712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1613" y="4337050"/>
            <a:ext cx="2592387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Rectangle 13"/>
          <p:cNvSpPr>
            <a:spLocks noChangeArrowheads="1"/>
          </p:cNvSpPr>
          <p:nvPr/>
        </p:nvSpPr>
        <p:spPr bwMode="auto">
          <a:xfrm>
            <a:off x="323850" y="404813"/>
            <a:ext cx="8535988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5400" b="1"/>
              <a:t>Выпуча глаза сидит, </a:t>
            </a:r>
          </a:p>
          <a:p>
            <a:r>
              <a:rPr lang="ru-RU" sz="5400" b="1"/>
              <a:t>По-французски говорит,</a:t>
            </a:r>
          </a:p>
          <a:p>
            <a:r>
              <a:rPr lang="ru-RU" sz="5400" b="1"/>
              <a:t>По блошьи прыгает.</a:t>
            </a:r>
          </a:p>
          <a:p>
            <a:r>
              <a:rPr lang="ru-RU" sz="5400" b="1"/>
              <a:t>По человечьи плавает.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ChangeArrowheads="1"/>
          </p:cNvSpPr>
          <p:nvPr/>
        </p:nvSpPr>
        <p:spPr bwMode="auto">
          <a:xfrm>
            <a:off x="0" y="246063"/>
            <a:ext cx="9145588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200" b="1"/>
              <a:t>Почему не состоялось путешествие лягушки?</a:t>
            </a:r>
          </a:p>
          <a:p>
            <a:r>
              <a:rPr lang="ru-RU" sz="3200"/>
              <a:t>    А) прутик, за который держалась лягушка</a:t>
            </a:r>
          </a:p>
          <a:p>
            <a:r>
              <a:rPr lang="ru-RU" sz="3200"/>
              <a:t>        оказался непрочным</a:t>
            </a:r>
          </a:p>
          <a:p>
            <a:r>
              <a:rPr lang="ru-RU" sz="3200"/>
              <a:t>    Б) лягушки не умеют летать</a:t>
            </a:r>
          </a:p>
          <a:p>
            <a:r>
              <a:rPr lang="ru-RU" sz="3200"/>
              <a:t>    </a:t>
            </a:r>
          </a:p>
          <a:p>
            <a:pPr eaLnBrk="0" hangingPunct="0"/>
            <a:endParaRPr lang="ru-RU" sz="3200"/>
          </a:p>
        </p:txBody>
      </p:sp>
      <p:pic>
        <p:nvPicPr>
          <p:cNvPr id="22531" name="Picture 1" descr="C:\Documents and Settings\Пользователь.PC7725\Рабочий стол\презент\p_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16338"/>
            <a:ext cx="3455988" cy="314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68313" y="3068638"/>
            <a:ext cx="82867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/>
              <a:t>В) из-за хвастовства и зазнайства лягушки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C:\Documents and Settings\Пользователь.PC7725\Рабочий стол\презент\6903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 Box 4"/>
          <p:cNvSpPr txBox="1">
            <a:spLocks noChangeArrowheads="1"/>
          </p:cNvSpPr>
          <p:nvPr/>
        </p:nvSpPr>
        <p:spPr bwMode="auto">
          <a:xfrm>
            <a:off x="1979613" y="0"/>
            <a:ext cx="63738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>
                <a:solidFill>
                  <a:schemeClr val="bg1"/>
                </a:solidFill>
              </a:rPr>
              <a:t>Работа в группах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ChangeArrowheads="1"/>
          </p:cNvSpPr>
          <p:nvPr/>
        </p:nvSpPr>
        <p:spPr bwMode="auto">
          <a:xfrm>
            <a:off x="179388" y="311150"/>
            <a:ext cx="8856662" cy="6134100"/>
          </a:xfrm>
          <a:prstGeom prst="rect">
            <a:avLst/>
          </a:prstGeom>
          <a:solidFill>
            <a:schemeClr val="bg1">
              <a:alpha val="74117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/>
              <a:t>1 группа </a:t>
            </a:r>
            <a:endParaRPr lang="ru-RU"/>
          </a:p>
          <a:p>
            <a:r>
              <a:rPr lang="ru-RU"/>
              <a:t> Чтение первой части от начала сказки до слов: «И утки окружили лягушку»(стр.52-53)</a:t>
            </a:r>
          </a:p>
          <a:p>
            <a:r>
              <a:rPr lang="ru-RU"/>
              <a:t>- Почему утки решили приземлиться на болоте? Куда они летели?</a:t>
            </a:r>
          </a:p>
          <a:p>
            <a:r>
              <a:rPr lang="ru-RU"/>
              <a:t>- Какой вопрос лягушка задала уткам? (Найдите  в тексте отрывок, подтверждающий ваш ответ)</a:t>
            </a:r>
          </a:p>
          <a:p>
            <a:r>
              <a:rPr lang="ru-RU"/>
              <a:t>-Восстановите ход событий сказки по картинкам, которые лежат у вас на парте.</a:t>
            </a:r>
            <a:br>
              <a:rPr lang="ru-RU"/>
            </a:br>
            <a:endParaRPr lang="ru-RU"/>
          </a:p>
          <a:p>
            <a:pPr algn="ctr"/>
            <a:r>
              <a:rPr lang="ru-RU" b="1"/>
              <a:t>2 группа </a:t>
            </a:r>
            <a:endParaRPr lang="ru-RU"/>
          </a:p>
          <a:p>
            <a:r>
              <a:rPr lang="ru-RU"/>
              <a:t>Чтение отрывка от слов: «И утки окружили лягушку» до слов: «Нашли хороший…» (стр. 53- 55)</a:t>
            </a:r>
          </a:p>
          <a:p>
            <a:r>
              <a:rPr lang="ru-RU"/>
              <a:t>-  Какое желание возникло у уток, когда они увидели лягушку?</a:t>
            </a:r>
          </a:p>
          <a:p>
            <a:pPr>
              <a:buFontTx/>
              <a:buChar char="-"/>
            </a:pPr>
            <a:r>
              <a:rPr lang="ru-RU"/>
              <a:t>Что же придумала лягушка и как на её идею отреагировали утки? (Найдите  в тексте отрывок, подтверждающий ваш ответ)</a:t>
            </a:r>
          </a:p>
          <a:p>
            <a:pPr>
              <a:buFontTx/>
              <a:buChar char="-"/>
            </a:pPr>
            <a:r>
              <a:rPr lang="ru-RU"/>
              <a:t>Восстановите ход событий сказки по картинкам, которые лежат у вас на парте.</a:t>
            </a:r>
            <a:br>
              <a:rPr lang="ru-RU"/>
            </a:br>
            <a:endParaRPr lang="ru-RU"/>
          </a:p>
          <a:p>
            <a:pPr algn="ctr"/>
            <a:r>
              <a:rPr lang="ru-RU" b="1"/>
              <a:t>3  группа</a:t>
            </a:r>
            <a:endParaRPr lang="ru-RU"/>
          </a:p>
          <a:p>
            <a:r>
              <a:rPr lang="ru-RU"/>
              <a:t>Чтение отрывка от слов: «Нашли хороший…» до конца сказки (стр.56-59)</a:t>
            </a:r>
          </a:p>
          <a:p>
            <a:r>
              <a:rPr lang="ru-RU"/>
              <a:t>- Как она объяснила лягушкам свое появление на болоте? </a:t>
            </a:r>
          </a:p>
          <a:p>
            <a:r>
              <a:rPr lang="ru-RU"/>
              <a:t>- Как утки хвалили лягушку? (Найдите  в тексте отрывок, подтверждающий ваш ответ)</a:t>
            </a:r>
          </a:p>
          <a:p>
            <a:r>
              <a:rPr lang="ru-RU"/>
              <a:t>- Восстановите ход событий сказки по картинкам, которые лежат у вас на парте.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/>
          <p:cNvPicPr>
            <a:picLocks noChangeAspect="1" noChangeArrowheads="1"/>
          </p:cNvPicPr>
          <p:nvPr/>
        </p:nvPicPr>
        <p:blipFill>
          <a:blip r:embed="rId2" cstate="print"/>
          <a:srcRect l="32690" t="36243" r="34236" b="33379"/>
          <a:stretch>
            <a:fillRect/>
          </a:stretch>
        </p:blipFill>
        <p:spPr bwMode="auto">
          <a:xfrm>
            <a:off x="0" y="260350"/>
            <a:ext cx="3024188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6" descr="ляг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11863" y="4365625"/>
            <a:ext cx="2879725" cy="210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1"/>
          <p:cNvPicPr>
            <a:picLocks noChangeAspect="1" noChangeArrowheads="1"/>
          </p:cNvPicPr>
          <p:nvPr/>
        </p:nvPicPr>
        <p:blipFill>
          <a:blip r:embed="rId2" cstate="print"/>
          <a:srcRect l="2379" t="3392" r="69270" b="65837"/>
          <a:stretch>
            <a:fillRect/>
          </a:stretch>
        </p:blipFill>
        <p:spPr bwMode="auto">
          <a:xfrm>
            <a:off x="3059113" y="260350"/>
            <a:ext cx="287972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1"/>
          <p:cNvPicPr>
            <a:picLocks noChangeAspect="1" noChangeArrowheads="1"/>
          </p:cNvPicPr>
          <p:nvPr/>
        </p:nvPicPr>
        <p:blipFill>
          <a:blip r:embed="rId2" cstate="print"/>
          <a:srcRect l="33073" t="2078" r="34653" b="65443"/>
          <a:stretch>
            <a:fillRect/>
          </a:stretch>
        </p:blipFill>
        <p:spPr bwMode="auto">
          <a:xfrm>
            <a:off x="0" y="4292600"/>
            <a:ext cx="2987675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1"/>
          <p:cNvPicPr>
            <a:picLocks noChangeAspect="1" noChangeArrowheads="1"/>
          </p:cNvPicPr>
          <p:nvPr/>
        </p:nvPicPr>
        <p:blipFill>
          <a:blip r:embed="rId2" cstate="print"/>
          <a:srcRect l="34236" t="68721" r="34254"/>
          <a:stretch>
            <a:fillRect/>
          </a:stretch>
        </p:blipFill>
        <p:spPr bwMode="auto">
          <a:xfrm>
            <a:off x="3059113" y="3789363"/>
            <a:ext cx="2881312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1"/>
          <p:cNvPicPr>
            <a:picLocks noChangeAspect="1" noChangeArrowheads="1"/>
          </p:cNvPicPr>
          <p:nvPr/>
        </p:nvPicPr>
        <p:blipFill>
          <a:blip r:embed="rId2" cstate="print"/>
          <a:srcRect l="66545" t="35204" r="1962" b="32341"/>
          <a:stretch>
            <a:fillRect/>
          </a:stretch>
        </p:blipFill>
        <p:spPr bwMode="auto">
          <a:xfrm>
            <a:off x="6084888" y="188913"/>
            <a:ext cx="28797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94" name="Text Box 18"/>
          <p:cNvSpPr txBox="1">
            <a:spLocks noChangeArrowheads="1"/>
          </p:cNvSpPr>
          <p:nvPr/>
        </p:nvSpPr>
        <p:spPr bwMode="auto">
          <a:xfrm>
            <a:off x="179388" y="476250"/>
            <a:ext cx="360362" cy="366713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4</a:t>
            </a:r>
          </a:p>
        </p:txBody>
      </p:sp>
      <p:sp>
        <p:nvSpPr>
          <p:cNvPr id="24595" name="Text Box 19"/>
          <p:cNvSpPr txBox="1">
            <a:spLocks noChangeArrowheads="1"/>
          </p:cNvSpPr>
          <p:nvPr/>
        </p:nvSpPr>
        <p:spPr bwMode="auto">
          <a:xfrm>
            <a:off x="3203575" y="404813"/>
            <a:ext cx="360363" cy="366712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1</a:t>
            </a:r>
          </a:p>
        </p:txBody>
      </p:sp>
      <p:sp>
        <p:nvSpPr>
          <p:cNvPr id="24596" name="Text Box 20"/>
          <p:cNvSpPr txBox="1">
            <a:spLocks noChangeArrowheads="1"/>
          </p:cNvSpPr>
          <p:nvPr/>
        </p:nvSpPr>
        <p:spPr bwMode="auto">
          <a:xfrm>
            <a:off x="6156325" y="333375"/>
            <a:ext cx="360363" cy="366713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5</a:t>
            </a:r>
          </a:p>
        </p:txBody>
      </p:sp>
      <p:sp>
        <p:nvSpPr>
          <p:cNvPr id="24597" name="Text Box 21"/>
          <p:cNvSpPr txBox="1">
            <a:spLocks noChangeArrowheads="1"/>
          </p:cNvSpPr>
          <p:nvPr/>
        </p:nvSpPr>
        <p:spPr bwMode="auto">
          <a:xfrm>
            <a:off x="107950" y="4365625"/>
            <a:ext cx="360363" cy="366713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2</a:t>
            </a:r>
          </a:p>
        </p:txBody>
      </p:sp>
      <p:sp>
        <p:nvSpPr>
          <p:cNvPr id="24598" name="Text Box 22"/>
          <p:cNvSpPr txBox="1">
            <a:spLocks noChangeArrowheads="1"/>
          </p:cNvSpPr>
          <p:nvPr/>
        </p:nvSpPr>
        <p:spPr bwMode="auto">
          <a:xfrm>
            <a:off x="3203575" y="3933825"/>
            <a:ext cx="360363" cy="366713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6</a:t>
            </a:r>
          </a:p>
        </p:txBody>
      </p:sp>
      <p:sp>
        <p:nvSpPr>
          <p:cNvPr id="24599" name="Text Box 23"/>
          <p:cNvSpPr txBox="1">
            <a:spLocks noChangeArrowheads="1"/>
          </p:cNvSpPr>
          <p:nvPr/>
        </p:nvSpPr>
        <p:spPr bwMode="auto">
          <a:xfrm>
            <a:off x="6084888" y="4437063"/>
            <a:ext cx="360362" cy="366712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4" grpId="0" animBg="1"/>
      <p:bldP spid="24595" grpId="0" animBg="1"/>
      <p:bldP spid="24596" grpId="0" animBg="1"/>
      <p:bldP spid="24597" grpId="0" animBg="1"/>
      <p:bldP spid="2459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Documents and Settings\Пользователь.PC7725\Рабочий стол\презент\1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1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26627" name="Заголовок 1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ДОМАШНЕЕ ЗАДАНИЕ</a:t>
            </a:r>
          </a:p>
        </p:txBody>
      </p:sp>
      <p:sp useBgFill="1">
        <p:nvSpPr>
          <p:cNvPr id="26628" name="Содержимое 2"/>
          <p:cNvSpPr>
            <a:spLocks noGrp="1"/>
          </p:cNvSpPr>
          <p:nvPr>
            <p:ph idx="1"/>
          </p:nvPr>
        </p:nvSpPr>
        <p:spPr>
          <a:xfrm>
            <a:off x="1042988" y="5589588"/>
            <a:ext cx="7129462" cy="1268412"/>
          </a:xfrm>
        </p:spPr>
        <p:txBody>
          <a:bodyPr/>
          <a:lstStyle/>
          <a:p>
            <a:pPr eaLnBrk="1" hangingPunct="1"/>
            <a:r>
              <a:rPr lang="ru-RU" smtClean="0"/>
              <a:t>Стр. 52-59 читать выразительно. </a:t>
            </a:r>
          </a:p>
          <a:p>
            <a:pPr eaLnBrk="1" hangingPunct="1"/>
            <a:r>
              <a:rPr lang="ru-RU" smtClean="0"/>
              <a:t>Отвечать на вопросы стр. 59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7652" name="Picture 2" descr="C:\Documents and Settings\Пользователь.PC7725\Рабочий стол\презент\e5092e6ab92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3" descr="C:\Documents and Settings\Пользователь.PC7725\Рабочий стол\презент\12591342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23728" y="404664"/>
            <a:ext cx="564795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Спасибо за урок!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7" descr="screenshot_257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755650" y="476250"/>
            <a:ext cx="7632700" cy="762000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/>
              <a:t>Лягушка-путешественница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Пользователь.PC7725\Рабочий стол\презент\file757_xd8mhcp83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4"/>
          <p:cNvSpPr txBox="1">
            <a:spLocks noChangeArrowheads="1"/>
          </p:cNvSpPr>
          <p:nvPr/>
        </p:nvSpPr>
        <p:spPr bwMode="auto">
          <a:xfrm>
            <a:off x="900113" y="1484313"/>
            <a:ext cx="7345362" cy="4479925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/>
              <a:t>Путешественник </a:t>
            </a:r>
            <a:r>
              <a:rPr lang="ru-RU" sz="3200"/>
              <a:t>- человек, который передвигается по какой - либо территории с общеобразовательными, познавательными, спортивными и другими целями. </a:t>
            </a:r>
          </a:p>
          <a:p>
            <a:pPr algn="r">
              <a:spcBef>
                <a:spcPct val="50000"/>
              </a:spcBef>
            </a:pPr>
            <a:r>
              <a:rPr lang="ru-RU" sz="3200" b="1"/>
              <a:t>В.И. Даль</a:t>
            </a:r>
          </a:p>
          <a:p>
            <a:pPr algn="r">
              <a:spcBef>
                <a:spcPct val="50000"/>
              </a:spcBef>
            </a:pPr>
            <a:endParaRPr lang="ru-RU" sz="3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12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0"/>
            <a:ext cx="514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2411413" y="5661025"/>
            <a:ext cx="4832350" cy="1066800"/>
          </a:xfrm>
          <a:prstGeom prst="rect">
            <a:avLst/>
          </a:prstGeom>
          <a:solidFill>
            <a:schemeClr val="bg1">
              <a:alpha val="8392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/>
              <a:t>Гаршин </a:t>
            </a:r>
          </a:p>
          <a:p>
            <a:pPr algn="ctr"/>
            <a:r>
              <a:rPr lang="ru-RU" sz="3200" b="1"/>
              <a:t>Всеволод Михайлович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0a1d8b70d317fd872ff31fc5846f9e8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36004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2" descr="0a1d8b70d317fd872ff31fc5846f9e8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4089400"/>
            <a:ext cx="3240088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14" descr="0a1d8b70d317fd872ff31fc5846f9e8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263" y="0"/>
            <a:ext cx="3995737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15" descr="0a1d8b70d317fd872ff31fc5846f9e8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825" y="3500438"/>
            <a:ext cx="4067175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16" descr="0a1d8b70d317fd872ff31fc5846f9e8e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3500438"/>
            <a:ext cx="3600450" cy="349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0" y="1916113"/>
            <a:ext cx="2700338" cy="457200"/>
          </a:xfrm>
          <a:prstGeom prst="rect">
            <a:avLst/>
          </a:prstGeom>
          <a:solidFill>
            <a:schemeClr val="bg1">
              <a:alpha val="8392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hlinkClick r:id="rId7" action="ppaction://hlinksldjump"/>
              </a:rPr>
              <a:t>БЛАГОПОЛУЧНО</a:t>
            </a:r>
            <a:endParaRPr lang="ru-RU" sz="2400"/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900113" y="5734050"/>
            <a:ext cx="1800225" cy="457200"/>
          </a:xfrm>
          <a:prstGeom prst="rect">
            <a:avLst/>
          </a:prstGeom>
          <a:solidFill>
            <a:schemeClr val="bg1">
              <a:alpha val="8392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hlinkClick r:id="rId8" action="ppaction://hlinksldjump"/>
              </a:rPr>
              <a:t>КОРЯГА</a:t>
            </a:r>
            <a:endParaRPr lang="ru-RU" sz="2400"/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7524750" y="1844675"/>
            <a:ext cx="1081088" cy="457200"/>
          </a:xfrm>
          <a:prstGeom prst="rect">
            <a:avLst/>
          </a:prstGeom>
          <a:solidFill>
            <a:schemeClr val="bg1">
              <a:alpha val="8392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hlinkClick r:id="rId9" action="ppaction://hlinksldjump"/>
              </a:rPr>
              <a:t>ТИНА</a:t>
            </a:r>
            <a:endParaRPr lang="ru-RU" sz="2400"/>
          </a:p>
        </p:txBody>
      </p:sp>
      <p:sp>
        <p:nvSpPr>
          <p:cNvPr id="8212" name="Text Box 20"/>
          <p:cNvSpPr txBox="1">
            <a:spLocks noChangeArrowheads="1"/>
          </p:cNvSpPr>
          <p:nvPr/>
        </p:nvSpPr>
        <p:spPr bwMode="auto">
          <a:xfrm>
            <a:off x="7092950" y="5373688"/>
            <a:ext cx="1081088" cy="457200"/>
          </a:xfrm>
          <a:prstGeom prst="rect">
            <a:avLst/>
          </a:prstGeom>
          <a:solidFill>
            <a:schemeClr val="bg1">
              <a:alpha val="8392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hlinkClick r:id="rId10" action="ppaction://hlinksldjump"/>
              </a:rPr>
              <a:t>ЦЕП</a:t>
            </a:r>
            <a:endParaRPr lang="ru-RU" sz="2400"/>
          </a:p>
        </p:txBody>
      </p:sp>
      <p:sp>
        <p:nvSpPr>
          <p:cNvPr id="8203" name="AutoShap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8243888" y="6453188"/>
            <a:ext cx="755650" cy="404812"/>
          </a:xfrm>
          <a:prstGeom prst="rightArrow">
            <a:avLst>
              <a:gd name="adj1" fmla="val 50000"/>
              <a:gd name="adj2" fmla="val 4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204" name="Picture 22" descr="C:\Documents and Settings\Пользователь.PC7725\Рабочий стол\презент\p_F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771775" y="1268413"/>
            <a:ext cx="4176713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9" grpId="0" animBg="1"/>
      <p:bldP spid="8210" grpId="0" animBg="1"/>
      <p:bldP spid="8211" grpId="0" animBg="1"/>
      <p:bldP spid="82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395288" y="4005263"/>
            <a:ext cx="8280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/>
              <a:t>БЛАГОПОЛУЧНО</a:t>
            </a:r>
            <a:r>
              <a:rPr lang="ru-RU" sz="3600"/>
              <a:t> - удачно, </a:t>
            </a:r>
          </a:p>
          <a:p>
            <a:pPr algn="ctr"/>
            <a:r>
              <a:rPr lang="ru-RU" sz="3600"/>
              <a:t>успешно, удовлетворяющее.</a:t>
            </a:r>
            <a:r>
              <a:rPr lang="ru-RU"/>
              <a:t> </a:t>
            </a:r>
          </a:p>
        </p:txBody>
      </p:sp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1908175" y="692150"/>
            <a:ext cx="46815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/>
              <a:t>БЛАГОПОЛУЧНО</a:t>
            </a:r>
          </a:p>
        </p:txBody>
      </p:sp>
      <p:sp>
        <p:nvSpPr>
          <p:cNvPr id="9222" name="AutoShape 6"/>
          <p:cNvSpPr>
            <a:spLocks noChangeArrowheads="1"/>
          </p:cNvSpPr>
          <p:nvPr/>
        </p:nvSpPr>
        <p:spPr bwMode="auto">
          <a:xfrm>
            <a:off x="5076825" y="476250"/>
            <a:ext cx="215900" cy="287338"/>
          </a:xfrm>
          <a:prstGeom prst="parallelogram">
            <a:avLst>
              <a:gd name="adj" fmla="val 100000"/>
            </a:avLst>
          </a:prstGeom>
          <a:solidFill>
            <a:schemeClr val="accent1"/>
          </a:solidFill>
          <a:ln w="762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827088" y="2276475"/>
            <a:ext cx="72009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/>
              <a:t>БЛА – ГО – ПО – ЛУЧ - НО</a:t>
            </a:r>
          </a:p>
        </p:txBody>
      </p:sp>
      <p:sp>
        <p:nvSpPr>
          <p:cNvPr id="2" name="AutoShap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532813" y="6453188"/>
            <a:ext cx="503237" cy="404812"/>
          </a:xfrm>
          <a:prstGeom prst="leftArrow">
            <a:avLst>
              <a:gd name="adj1" fmla="val 50000"/>
              <a:gd name="adj2" fmla="val 3107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7397750" y="5445125"/>
            <a:ext cx="12811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0" hangingPunct="0"/>
            <a:r>
              <a:rPr lang="ru-RU" b="1"/>
              <a:t>В.И. Даль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2" grpId="0" animBg="1"/>
      <p:bldP spid="9223" grpId="0"/>
      <p:bldP spid="102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395288" y="4076700"/>
            <a:ext cx="82296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200" b="1"/>
              <a:t>КОРЯГА </a:t>
            </a:r>
            <a:r>
              <a:rPr lang="ru-RU" sz="3200"/>
              <a:t>- суховатый (погруженный в воду) кусок сваленного, подгнившего дерева.</a:t>
            </a:r>
          </a:p>
        </p:txBody>
      </p:sp>
      <p:sp>
        <p:nvSpPr>
          <p:cNvPr id="10243" name="Text Box 7"/>
          <p:cNvSpPr txBox="1">
            <a:spLocks noChangeArrowheads="1"/>
          </p:cNvSpPr>
          <p:nvPr/>
        </p:nvSpPr>
        <p:spPr bwMode="auto">
          <a:xfrm>
            <a:off x="3419475" y="765175"/>
            <a:ext cx="23034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/>
              <a:t>КОРЯГА</a:t>
            </a:r>
          </a:p>
        </p:txBody>
      </p:sp>
      <p:sp>
        <p:nvSpPr>
          <p:cNvPr id="10248" name="AutoShape 8"/>
          <p:cNvSpPr>
            <a:spLocks noChangeArrowheads="1"/>
          </p:cNvSpPr>
          <p:nvPr/>
        </p:nvSpPr>
        <p:spPr bwMode="auto">
          <a:xfrm>
            <a:off x="4787900" y="476250"/>
            <a:ext cx="215900" cy="287338"/>
          </a:xfrm>
          <a:prstGeom prst="parallelogram">
            <a:avLst>
              <a:gd name="adj" fmla="val 100000"/>
            </a:avLst>
          </a:prstGeom>
          <a:solidFill>
            <a:schemeClr val="accent1"/>
          </a:solidFill>
          <a:ln w="762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2771775" y="2636838"/>
            <a:ext cx="36734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/>
              <a:t>КО - РЯ -ГА</a:t>
            </a:r>
          </a:p>
        </p:txBody>
      </p:sp>
      <p:pic>
        <p:nvPicPr>
          <p:cNvPr id="10250" name="Picture 10" descr="d_6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00788" y="476250"/>
            <a:ext cx="2843212" cy="265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Picture 11" descr="15948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04025" y="981075"/>
            <a:ext cx="865188" cy="741363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2" name="AutoShape 1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532813" y="6453188"/>
            <a:ext cx="503237" cy="404812"/>
          </a:xfrm>
          <a:prstGeom prst="leftArrow">
            <a:avLst>
              <a:gd name="adj1" fmla="val 50000"/>
              <a:gd name="adj2" fmla="val 3107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7038975" y="5516563"/>
            <a:ext cx="12811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0" hangingPunct="0"/>
            <a:r>
              <a:rPr lang="ru-RU" b="1"/>
              <a:t>В.И. Даль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8" grpId="0" animBg="1"/>
      <p:bldP spid="10249" grpId="0"/>
      <p:bldP spid="1127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95288" y="3860800"/>
            <a:ext cx="82296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50000"/>
              </a:spcBef>
            </a:pPr>
            <a:r>
              <a:rPr lang="ru-RU" sz="4000" b="1"/>
              <a:t>ТИНА - </a:t>
            </a:r>
            <a:r>
              <a:rPr lang="ru-RU" sz="3200"/>
              <a:t>длинная клеточная цепочка, высохшая тина на ощупь напоминает грубую бумагу 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3203575" y="765175"/>
            <a:ext cx="23034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/>
              <a:t>ТИНА</a:t>
            </a:r>
          </a:p>
        </p:txBody>
      </p:sp>
      <p:sp>
        <p:nvSpPr>
          <p:cNvPr id="15364" name="AutoShape 4"/>
          <p:cNvSpPr>
            <a:spLocks noChangeArrowheads="1"/>
          </p:cNvSpPr>
          <p:nvPr/>
        </p:nvSpPr>
        <p:spPr bwMode="auto">
          <a:xfrm>
            <a:off x="3779838" y="620713"/>
            <a:ext cx="215900" cy="287337"/>
          </a:xfrm>
          <a:prstGeom prst="parallelogram">
            <a:avLst>
              <a:gd name="adj" fmla="val 100000"/>
            </a:avLst>
          </a:prstGeom>
          <a:solidFill>
            <a:schemeClr val="accent1"/>
          </a:solidFill>
          <a:ln w="762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2843213" y="2708275"/>
            <a:ext cx="36734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/>
              <a:t>ТИ - НА</a:t>
            </a:r>
          </a:p>
        </p:txBody>
      </p:sp>
      <p:pic>
        <p:nvPicPr>
          <p:cNvPr id="15368" name="Picture 8" descr="Tina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51500" y="333375"/>
            <a:ext cx="3348038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1" name="AutoShape 1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532813" y="6453188"/>
            <a:ext cx="503237" cy="404812"/>
          </a:xfrm>
          <a:prstGeom prst="leftArrow">
            <a:avLst>
              <a:gd name="adj1" fmla="val 50000"/>
              <a:gd name="adj2" fmla="val 3107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7326313" y="5661025"/>
            <a:ext cx="12811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0" hangingPunct="0"/>
            <a:r>
              <a:rPr lang="ru-RU" b="1"/>
              <a:t>В.И. Даль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4" grpId="0" animBg="1"/>
      <p:bldP spid="15365" grpId="0"/>
      <p:bldP spid="12296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741</TotalTime>
  <Words>412</Words>
  <Application>Microsoft Office PowerPoint</Application>
  <PresentationFormat>Экран (4:3)</PresentationFormat>
  <Paragraphs>109</Paragraphs>
  <Slides>25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ДОМАШНЕЕ ЗАДАНИЕ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</dc:creator>
  <cp:lastModifiedBy>Лайла</cp:lastModifiedBy>
  <cp:revision>36</cp:revision>
  <dcterms:created xsi:type="dcterms:W3CDTF">2010-12-04T19:13:51Z</dcterms:created>
  <dcterms:modified xsi:type="dcterms:W3CDTF">2014-12-10T07:27:40Z</dcterms:modified>
</cp:coreProperties>
</file>